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3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5" r:id="rId10"/>
    <p:sldId id="266" r:id="rId11"/>
    <p:sldId id="264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Frank Ruhl Libre" pitchFamily="2" charset="-79"/>
      <p:regular r:id="rId18"/>
      <p:bold r:id="rId19"/>
    </p:embeddedFont>
    <p:embeddedFont>
      <p:font typeface="Montserrat" pitchFamily="2" charset="77"/>
      <p:regular r:id="rId20"/>
      <p:bold r:id="rId21"/>
      <p:italic r:id="rId22"/>
      <p:boldItalic r:id="rId23"/>
    </p:embeddedFont>
    <p:embeddedFont>
      <p:font typeface="Montserrat SemiBold" panose="020F050202020403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48"/>
  </p:normalViewPr>
  <p:slideViewPr>
    <p:cSldViewPr snapToGrid="0">
      <p:cViewPr>
        <p:scale>
          <a:sx n="130" d="100"/>
          <a:sy n="130" d="100"/>
        </p:scale>
        <p:origin x="880" y="7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902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544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06743487f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806743487f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865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119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44167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192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5518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351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20337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 descr="Washington Square Arch in autumn.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2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" name="Google Shape;19;p4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448400"/>
            <a:ext cx="6551100" cy="22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 descr=" 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9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olio" type="blank">
  <p:cSld name="BLANK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sz="3600" b="1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630621" y="1166648"/>
            <a:ext cx="7608029" cy="16821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Demand Estimation -Agriculture in the US </a:t>
            </a:r>
            <a:endParaRPr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1725D6-94A1-7347-92CA-1EC54127C5A4}"/>
              </a:ext>
            </a:extLst>
          </p:cNvPr>
          <p:cNvSpPr txBox="1"/>
          <p:nvPr/>
        </p:nvSpPr>
        <p:spPr>
          <a:xfrm>
            <a:off x="3766330" y="2936530"/>
            <a:ext cx="1611339" cy="13515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Abhinav Sridhar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Chaitanya </a:t>
            </a:r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Sumbe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Hitansha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 V</a:t>
            </a:r>
          </a:p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Utkarsha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Chourasia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193963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Prediction </a:t>
            </a:r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10;p20">
            <a:extLst>
              <a:ext uri="{FF2B5EF4-FFF2-40B4-BE49-F238E27FC236}">
                <a16:creationId xmlns:a16="http://schemas.microsoft.com/office/drawing/2014/main" id="{FD8424BD-EE16-104F-8677-7090C0FA0607}"/>
              </a:ext>
            </a:extLst>
          </p:cNvPr>
          <p:cNvSpPr txBox="1">
            <a:spLocks/>
          </p:cNvSpPr>
          <p:nvPr/>
        </p:nvSpPr>
        <p:spPr>
          <a:xfrm>
            <a:off x="333429" y="942352"/>
            <a:ext cx="2359247" cy="58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11" name="Google Shape;110;p20">
            <a:extLst>
              <a:ext uri="{FF2B5EF4-FFF2-40B4-BE49-F238E27FC236}">
                <a16:creationId xmlns:a16="http://schemas.microsoft.com/office/drawing/2014/main" id="{26BF5C76-3D0B-3F4F-B901-D93072F3EB9F}"/>
              </a:ext>
            </a:extLst>
          </p:cNvPr>
          <p:cNvSpPr txBox="1">
            <a:spLocks/>
          </p:cNvSpPr>
          <p:nvPr/>
        </p:nvSpPr>
        <p:spPr>
          <a:xfrm>
            <a:off x="5326418" y="729659"/>
            <a:ext cx="3932000" cy="796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42900">
              <a:lnSpc>
                <a:spcPct val="125000"/>
              </a:lnSpc>
              <a:buSzPts val="1800"/>
              <a:buFont typeface="Montserrat"/>
              <a:buChar char="●"/>
            </a:pPr>
            <a:r>
              <a:rPr lang="en-IN" sz="1400" b="0" dirty="0">
                <a:solidFill>
                  <a:srgbClr val="333333"/>
                </a:solidFill>
                <a:latin typeface="Montserrat"/>
                <a:sym typeface="Montserrat"/>
              </a:rPr>
              <a:t>comparing it with values obtained by linear model (model2)</a:t>
            </a:r>
            <a:endParaRPr lang="en-US" sz="1400" b="0" dirty="0">
              <a:solidFill>
                <a:srgbClr val="333333"/>
              </a:solidFill>
              <a:latin typeface="Montserrat"/>
              <a:sym typeface="Montserra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D4BB1-6C2C-5C4B-A9E9-221795A5A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522" y="831854"/>
            <a:ext cx="5384160" cy="3544588"/>
          </a:xfrm>
        </p:spPr>
        <p:txBody>
          <a:bodyPr/>
          <a:lstStyle/>
          <a:p>
            <a:r>
              <a:rPr lang="en-US" sz="1400" dirty="0"/>
              <a:t>Using </a:t>
            </a:r>
            <a:r>
              <a:rPr lang="en-US" sz="1400" b="1" dirty="0"/>
              <a:t>Quadratic trend regression </a:t>
            </a:r>
            <a:r>
              <a:rPr lang="en-US" sz="1400" dirty="0"/>
              <a:t>we get corresponding x and y values for year 2022 to 2024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607886F-5652-B642-9957-4A24EC510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6076848"/>
              </p:ext>
            </p:extLst>
          </p:nvPr>
        </p:nvGraphicFramePr>
        <p:xfrm>
          <a:off x="175522" y="1747188"/>
          <a:ext cx="5384160" cy="11677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68555">
                  <a:extLst>
                    <a:ext uri="{9D8B030D-6E8A-4147-A177-3AD203B41FA5}">
                      <a16:colId xmlns:a16="http://schemas.microsoft.com/office/drawing/2014/main" val="1553063388"/>
                    </a:ext>
                  </a:extLst>
                </a:gridCol>
                <a:gridCol w="665309">
                  <a:extLst>
                    <a:ext uri="{9D8B030D-6E8A-4147-A177-3AD203B41FA5}">
                      <a16:colId xmlns:a16="http://schemas.microsoft.com/office/drawing/2014/main" val="2852333207"/>
                    </a:ext>
                  </a:extLst>
                </a:gridCol>
                <a:gridCol w="712382">
                  <a:extLst>
                    <a:ext uri="{9D8B030D-6E8A-4147-A177-3AD203B41FA5}">
                      <a16:colId xmlns:a16="http://schemas.microsoft.com/office/drawing/2014/main" val="3264962666"/>
                    </a:ext>
                  </a:extLst>
                </a:gridCol>
                <a:gridCol w="723014">
                  <a:extLst>
                    <a:ext uri="{9D8B030D-6E8A-4147-A177-3AD203B41FA5}">
                      <a16:colId xmlns:a16="http://schemas.microsoft.com/office/drawing/2014/main" val="4286477595"/>
                    </a:ext>
                  </a:extLst>
                </a:gridCol>
                <a:gridCol w="925032">
                  <a:extLst>
                    <a:ext uri="{9D8B030D-6E8A-4147-A177-3AD203B41FA5}">
                      <a16:colId xmlns:a16="http://schemas.microsoft.com/office/drawing/2014/main" val="557324939"/>
                    </a:ext>
                  </a:extLst>
                </a:gridCol>
                <a:gridCol w="808075">
                  <a:extLst>
                    <a:ext uri="{9D8B030D-6E8A-4147-A177-3AD203B41FA5}">
                      <a16:colId xmlns:a16="http://schemas.microsoft.com/office/drawing/2014/main" val="3132569924"/>
                    </a:ext>
                  </a:extLst>
                </a:gridCol>
                <a:gridCol w="1081793">
                  <a:extLst>
                    <a:ext uri="{9D8B030D-6E8A-4147-A177-3AD203B41FA5}">
                      <a16:colId xmlns:a16="http://schemas.microsoft.com/office/drawing/2014/main" val="3430427305"/>
                    </a:ext>
                  </a:extLst>
                </a:gridCol>
              </a:tblGrid>
              <a:tr h="444500"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u="none" strike="noStrike" dirty="0">
                          <a:effectLst/>
                        </a:rPr>
                        <a:t>Year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u="none" strike="noStrike" dirty="0" err="1">
                          <a:effectLst/>
                        </a:rPr>
                        <a:t>price_of_feed_Index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u="none" strike="noStrike">
                          <a:effectLst/>
                        </a:rPr>
                        <a:t>agri_price_idx</a:t>
                      </a:r>
                      <a:endParaRPr lang="en-IN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u="none" strike="noStrike">
                          <a:effectLst/>
                        </a:rPr>
                        <a:t>price_of_fertilizer_Index</a:t>
                      </a:r>
                      <a:endParaRPr lang="en-IN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u="none" strike="noStrike" dirty="0" err="1">
                          <a:effectLst/>
                        </a:rPr>
                        <a:t>meat_consumption_Pounds</a:t>
                      </a:r>
                      <a:r>
                        <a:rPr lang="en-IN" sz="1200" u="none" strike="noStrike" dirty="0">
                          <a:effectLst/>
                        </a:rPr>
                        <a:t> 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u="none" strike="noStrike">
                          <a:effectLst/>
                        </a:rPr>
                        <a:t>trade_weight_Index</a:t>
                      </a:r>
                      <a:endParaRPr lang="en-IN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u="none" strike="noStrike" dirty="0" err="1">
                          <a:effectLst/>
                        </a:rPr>
                        <a:t>domestic_demand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4524430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b="1" u="none" strike="noStrike" dirty="0">
                          <a:effectLst/>
                        </a:rPr>
                        <a:t>2022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242.410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98.763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 dirty="0">
                          <a:effectLst/>
                        </a:rPr>
                        <a:t>79.021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221.523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102.952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b="1" u="none" strike="noStrike" dirty="0">
                          <a:effectLst/>
                        </a:rPr>
                        <a:t>492.346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098664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b="1" u="none" strike="noStrike" dirty="0">
                          <a:effectLst/>
                        </a:rPr>
                        <a:t>2023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246.873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99.055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79.021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222.087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103.094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b="1" u="none" strike="noStrike" dirty="0">
                          <a:effectLst/>
                        </a:rPr>
                        <a:t>496.478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989902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b="1" u="none" strike="noStrike" dirty="0">
                          <a:effectLst/>
                        </a:rPr>
                        <a:t>2024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 dirty="0">
                          <a:effectLst/>
                        </a:rPr>
                        <a:t>251.361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99.299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78.122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222.656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103.231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b="1" u="none" strike="noStrike" dirty="0">
                          <a:effectLst/>
                        </a:rPr>
                        <a:t>500.369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3216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CA259A8-1337-0C4B-9CB6-CE416E273B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611315"/>
              </p:ext>
            </p:extLst>
          </p:nvPr>
        </p:nvGraphicFramePr>
        <p:xfrm>
          <a:off x="5787468" y="3147076"/>
          <a:ext cx="3009900" cy="10159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3300">
                  <a:extLst>
                    <a:ext uri="{9D8B030D-6E8A-4147-A177-3AD203B41FA5}">
                      <a16:colId xmlns:a16="http://schemas.microsoft.com/office/drawing/2014/main" val="3700052200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4188656280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825556263"/>
                    </a:ext>
                  </a:extLst>
                </a:gridCol>
              </a:tblGrid>
              <a:tr h="194471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200" b="1" u="none" strike="noStrike" dirty="0">
                          <a:effectLst/>
                        </a:rPr>
                        <a:t>Confidence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769053"/>
                  </a:ext>
                </a:extLst>
              </a:tr>
              <a:tr h="205382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>
                          <a:effectLst/>
                        </a:rPr>
                        <a:t>fit</a:t>
                      </a:r>
                      <a:endParaRPr lang="en-IN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>
                          <a:effectLst/>
                        </a:rPr>
                        <a:t>lwr</a:t>
                      </a:r>
                      <a:endParaRPr lang="en-IN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>
                          <a:effectLst/>
                        </a:rPr>
                        <a:t>upr</a:t>
                      </a:r>
                      <a:endParaRPr lang="en-IN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4777765"/>
                  </a:ext>
                </a:extLst>
              </a:tr>
              <a:tr h="205382"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b="1" u="none" strike="noStrike" dirty="0">
                          <a:effectLst/>
                        </a:rPr>
                        <a:t>480.2381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 dirty="0">
                          <a:effectLst/>
                        </a:rPr>
                        <a:t>464.5517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495.9245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65356422"/>
                  </a:ext>
                </a:extLst>
              </a:tr>
              <a:tr h="205382"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b="1" u="none" strike="noStrike" dirty="0">
                          <a:effectLst/>
                        </a:rPr>
                        <a:t>483.0098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466.8767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499.143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5848561"/>
                  </a:ext>
                </a:extLst>
              </a:tr>
              <a:tr h="205382"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b="1" u="none" strike="noStrike" dirty="0">
                          <a:effectLst/>
                        </a:rPr>
                        <a:t>485.4832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468.8923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 dirty="0">
                          <a:effectLst/>
                        </a:rPr>
                        <a:t>502.0741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826303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C9D55F1-2004-7D41-B7C0-5D44B97700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309215"/>
              </p:ext>
            </p:extLst>
          </p:nvPr>
        </p:nvGraphicFramePr>
        <p:xfrm>
          <a:off x="5787468" y="1736248"/>
          <a:ext cx="3009900" cy="101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3300">
                  <a:extLst>
                    <a:ext uri="{9D8B030D-6E8A-4147-A177-3AD203B41FA5}">
                      <a16:colId xmlns:a16="http://schemas.microsoft.com/office/drawing/2014/main" val="2342647440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300781964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val="426665373"/>
                    </a:ext>
                  </a:extLst>
                </a:gridCol>
              </a:tblGrid>
              <a:tr h="203200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200" b="1" u="none" strike="noStrike" dirty="0">
                          <a:effectLst/>
                        </a:rPr>
                        <a:t>Prediction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9544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>
                          <a:effectLst/>
                        </a:rPr>
                        <a:t>fit</a:t>
                      </a:r>
                      <a:endParaRPr lang="en-IN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>
                          <a:effectLst/>
                        </a:rPr>
                        <a:t>lwr</a:t>
                      </a:r>
                      <a:endParaRPr lang="en-IN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u="none" strike="noStrike">
                          <a:effectLst/>
                        </a:rPr>
                        <a:t>upr</a:t>
                      </a:r>
                      <a:endParaRPr lang="en-IN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0618558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 dirty="0">
                          <a:effectLst/>
                        </a:rPr>
                        <a:t>480.2381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423.6133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536.8629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461300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 dirty="0">
                          <a:effectLst/>
                        </a:rPr>
                        <a:t>483.0098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426.2597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539.76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19497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 dirty="0">
                          <a:effectLst/>
                        </a:rPr>
                        <a:t>485.4832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>
                          <a:effectLst/>
                        </a:rPr>
                        <a:t>428.6012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200" u="none" strike="noStrike" dirty="0">
                          <a:effectLst/>
                        </a:rPr>
                        <a:t>542.3651</a:t>
                      </a: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893927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1CE3C2F-5F75-264E-B1E0-25F1C46A909A}"/>
              </a:ext>
            </a:extLst>
          </p:cNvPr>
          <p:cNvSpPr txBox="1"/>
          <p:nvPr/>
        </p:nvSpPr>
        <p:spPr>
          <a:xfrm>
            <a:off x="175522" y="3208815"/>
            <a:ext cx="4843049" cy="873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lnSpc>
                <a:spcPct val="125000"/>
              </a:lnSpc>
              <a:buClr>
                <a:srgbClr val="57068C"/>
              </a:buClr>
              <a:buSzPts val="1800"/>
              <a:buFont typeface="Montserrat"/>
              <a:buChar char="●"/>
            </a:pPr>
            <a:r>
              <a:rPr lang="en-IN" dirty="0">
                <a:solidFill>
                  <a:srgbClr val="333333"/>
                </a:solidFill>
                <a:latin typeface="Montserrat"/>
                <a:sym typeface="Montserrat"/>
              </a:rPr>
              <a:t>narrower confidence interval than predicted interval which implies that our accuracy is higher.</a:t>
            </a:r>
            <a:endParaRPr lang="en-US" dirty="0">
              <a:solidFill>
                <a:srgbClr val="333333"/>
              </a:solidFill>
              <a:latin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578642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193963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10;p20">
            <a:extLst>
              <a:ext uri="{FF2B5EF4-FFF2-40B4-BE49-F238E27FC236}">
                <a16:creationId xmlns:a16="http://schemas.microsoft.com/office/drawing/2014/main" id="{FD8424BD-EE16-104F-8677-7090C0FA0607}"/>
              </a:ext>
            </a:extLst>
          </p:cNvPr>
          <p:cNvSpPr txBox="1">
            <a:spLocks/>
          </p:cNvSpPr>
          <p:nvPr/>
        </p:nvSpPr>
        <p:spPr>
          <a:xfrm>
            <a:off x="333429" y="942352"/>
            <a:ext cx="2359247" cy="58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11" name="Google Shape;110;p20">
            <a:extLst>
              <a:ext uri="{FF2B5EF4-FFF2-40B4-BE49-F238E27FC236}">
                <a16:creationId xmlns:a16="http://schemas.microsoft.com/office/drawing/2014/main" id="{26BF5C76-3D0B-3F4F-B901-D93072F3EB9F}"/>
              </a:ext>
            </a:extLst>
          </p:cNvPr>
          <p:cNvSpPr txBox="1">
            <a:spLocks/>
          </p:cNvSpPr>
          <p:nvPr/>
        </p:nvSpPr>
        <p:spPr>
          <a:xfrm>
            <a:off x="4372030" y="897107"/>
            <a:ext cx="1726106" cy="482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D4BB1-6C2C-5C4B-A9E9-221795A5A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585" y="657889"/>
            <a:ext cx="8661715" cy="3827721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Data from the previous 35 years. We observe an overall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steady increase in Domestic Demand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. However, we can observe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a dip in 2008 due to the global economic recession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. Furthermore, there has been an increase in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Domestic Demand ever since 2015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just" fontAlgn="base">
              <a:lnSpc>
                <a:spcPct val="150000"/>
              </a:lnSpc>
            </a:pP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Variables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, which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influence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Domestic Demand 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of Agriculture in the US can be narrowed down to three variables: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agricultural price index, Per capita meat consumption, trade weight index.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 Increase in these variables there will be increase in Domestic Demand of Agriculture industry in US.</a:t>
            </a:r>
          </a:p>
          <a:p>
            <a:pPr algn="just" fontAlgn="base">
              <a:lnSpc>
                <a:spcPct val="150000"/>
              </a:lnSpc>
            </a:pP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From our model, the p-values are all smaller than 0.05, thus, we can say that the relationship of the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independent variables is significant with respect to the dependent variable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. </a:t>
            </a:r>
          </a:p>
          <a:p>
            <a:pPr algn="just" fontAlgn="base">
              <a:lnSpc>
                <a:spcPct val="150000"/>
              </a:lnSpc>
            </a:pP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Studying the above analysis results, we keep a positive attitude towards Domestic Demand of the Agriculture Industry in the US. we see a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steady growth 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in the industry for next 3 years.</a:t>
            </a:r>
          </a:p>
          <a:p>
            <a:pPr algn="just" fontAlgn="base">
              <a:lnSpc>
                <a:spcPct val="150000"/>
              </a:lnSpc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239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171102" y="55179"/>
            <a:ext cx="3557443" cy="9301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Industry Introduction</a:t>
            </a:r>
            <a:b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2884CF-65FB-4242-8728-78AF5F440B95}"/>
              </a:ext>
            </a:extLst>
          </p:cNvPr>
          <p:cNvSpPr txBox="1"/>
          <p:nvPr/>
        </p:nvSpPr>
        <p:spPr>
          <a:xfrm>
            <a:off x="354723" y="792126"/>
            <a:ext cx="82217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The Agriculture Industry is the backbone of many countries in the world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Agriculture Sector comprised Farming, Forestry, Fishing and Hunting.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The major products and services in this industry are Crops (42.9%), Animals and animal products (45.2%), Forestry, fishing, Agricultural support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02;p19">
            <a:extLst>
              <a:ext uri="{FF2B5EF4-FFF2-40B4-BE49-F238E27FC236}">
                <a16:creationId xmlns:a16="http://schemas.microsoft.com/office/drawing/2014/main" id="{871DD8C6-1620-EF45-89C5-103A2162E9E0}"/>
              </a:ext>
            </a:extLst>
          </p:cNvPr>
          <p:cNvSpPr txBox="1">
            <a:spLocks/>
          </p:cNvSpPr>
          <p:nvPr/>
        </p:nvSpPr>
        <p:spPr>
          <a:xfrm>
            <a:off x="171102" y="2322685"/>
            <a:ext cx="1775939" cy="636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sz="60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Agenda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15E583-E85F-ED4E-BE49-182198B01663}"/>
              </a:ext>
            </a:extLst>
          </p:cNvPr>
          <p:cNvSpPr txBox="1"/>
          <p:nvPr/>
        </p:nvSpPr>
        <p:spPr>
          <a:xfrm>
            <a:off x="354722" y="3018291"/>
            <a:ext cx="82217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 try to predict the growth of the Industry in next 3 year i.e. ; 2022 to 2024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Using Multiple Linear Regression model (MLR)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193963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Model &amp; Variables</a:t>
            </a:r>
            <a:b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10;p20">
            <a:extLst>
              <a:ext uri="{FF2B5EF4-FFF2-40B4-BE49-F238E27FC236}">
                <a16:creationId xmlns:a16="http://schemas.microsoft.com/office/drawing/2014/main" id="{FD8424BD-EE16-104F-8677-7090C0FA0607}"/>
              </a:ext>
            </a:extLst>
          </p:cNvPr>
          <p:cNvSpPr txBox="1">
            <a:spLocks/>
          </p:cNvSpPr>
          <p:nvPr/>
        </p:nvSpPr>
        <p:spPr>
          <a:xfrm>
            <a:off x="333429" y="942352"/>
            <a:ext cx="2359247" cy="58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9" name="Google Shape;110;p20">
            <a:extLst>
              <a:ext uri="{FF2B5EF4-FFF2-40B4-BE49-F238E27FC236}">
                <a16:creationId xmlns:a16="http://schemas.microsoft.com/office/drawing/2014/main" id="{99B86D4A-38CF-564A-A8EF-986E35BF8C05}"/>
              </a:ext>
            </a:extLst>
          </p:cNvPr>
          <p:cNvSpPr txBox="1">
            <a:spLocks/>
          </p:cNvSpPr>
          <p:nvPr/>
        </p:nvSpPr>
        <p:spPr>
          <a:xfrm>
            <a:off x="4217277" y="1424438"/>
            <a:ext cx="4701732" cy="343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25000"/>
              </a:lnSpc>
              <a:spcAft>
                <a:spcPts val="1000"/>
              </a:spcAft>
              <a:buSzPts val="1800"/>
              <a:buFont typeface="Wingdings" pitchFamily="2" charset="2"/>
              <a:buChar char="Ø"/>
            </a:pPr>
            <a:endParaRPr lang="en-US" sz="1100" b="0" dirty="0">
              <a:solidFill>
                <a:srgbClr val="333333"/>
              </a:solidFill>
              <a:latin typeface="Montserrat"/>
              <a:sym typeface="Montserrat"/>
            </a:endParaRPr>
          </a:p>
        </p:txBody>
      </p:sp>
      <p:sp>
        <p:nvSpPr>
          <p:cNvPr id="11" name="Google Shape;110;p20">
            <a:extLst>
              <a:ext uri="{FF2B5EF4-FFF2-40B4-BE49-F238E27FC236}">
                <a16:creationId xmlns:a16="http://schemas.microsoft.com/office/drawing/2014/main" id="{26BF5C76-3D0B-3F4F-B901-D93072F3EB9F}"/>
              </a:ext>
            </a:extLst>
          </p:cNvPr>
          <p:cNvSpPr txBox="1">
            <a:spLocks/>
          </p:cNvSpPr>
          <p:nvPr/>
        </p:nvSpPr>
        <p:spPr>
          <a:xfrm>
            <a:off x="4372030" y="897107"/>
            <a:ext cx="1726106" cy="482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D4BB1-6C2C-5C4B-A9E9-221795A5A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3429" y="789338"/>
            <a:ext cx="8607309" cy="3564824"/>
          </a:xfrm>
        </p:spPr>
        <p:txBody>
          <a:bodyPr/>
          <a:lstStyle/>
          <a:p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Dependent variables:</a:t>
            </a:r>
          </a:p>
          <a:p>
            <a:endParaRPr lang="en-IN" sz="9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fontAlgn="base">
              <a:buNone/>
            </a:pPr>
            <a:r>
              <a:rPr lang="en-IN" sz="1400" b="1" u="sng" dirty="0">
                <a:latin typeface="Calibri" panose="020F0502020204030204" pitchFamily="34" charset="0"/>
                <a:cs typeface="Calibri" panose="020F0502020204030204" pitchFamily="34" charset="0"/>
              </a:rPr>
              <a:t>Domestic demand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Domestic demand of the agriculture industry in USD (millions)</a:t>
            </a:r>
          </a:p>
          <a:p>
            <a:pPr marL="114300" indent="0">
              <a:buNone/>
            </a:pPr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Independent variables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endParaRPr lang="en-IN" sz="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fontAlgn="base">
              <a:buNone/>
            </a:pPr>
            <a:r>
              <a:rPr lang="en-IN" sz="1400" b="1" u="sng" dirty="0">
                <a:latin typeface="Calibri" panose="020F0502020204030204" pitchFamily="34" charset="0"/>
                <a:cs typeface="Calibri" panose="020F0502020204030204" pitchFamily="34" charset="0"/>
              </a:rPr>
              <a:t>Price of feed index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: Prices received by the feed producers for all types of livestock. It is an index  which is the equally weighted average of monthly means.</a:t>
            </a:r>
          </a:p>
          <a:p>
            <a:pPr marL="114300" indent="0" fontAlgn="base">
              <a:buNone/>
            </a:pPr>
            <a:r>
              <a:rPr lang="en-IN" sz="1400" b="1" u="sng" dirty="0">
                <a:latin typeface="Calibri" panose="020F0502020204030204" pitchFamily="34" charset="0"/>
                <a:cs typeface="Calibri" panose="020F0502020204030204" pitchFamily="34" charset="0"/>
              </a:rPr>
              <a:t>Agricultural price index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: Index representing prices received for all agricultural activities (crops and livestock) by the farmers.</a:t>
            </a:r>
          </a:p>
          <a:p>
            <a:pPr marL="114300" indent="0" fontAlgn="base">
              <a:buNone/>
            </a:pPr>
            <a:r>
              <a:rPr lang="en-IN" sz="1400" b="1" u="sng" dirty="0">
                <a:latin typeface="Calibri" panose="020F0502020204030204" pitchFamily="34" charset="0"/>
                <a:cs typeface="Calibri" panose="020F0502020204030204" pitchFamily="34" charset="0"/>
              </a:rPr>
              <a:t>Price of fertilizer index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: Weighted average of the eight most popular fertilizers in the US.</a:t>
            </a:r>
          </a:p>
          <a:p>
            <a:pPr marL="114300" indent="0" fontAlgn="base">
              <a:buNone/>
            </a:pPr>
            <a:r>
              <a:rPr lang="en-IN" sz="1400" b="1" u="sng" dirty="0">
                <a:latin typeface="Calibri" panose="020F0502020204030204" pitchFamily="34" charset="0"/>
                <a:cs typeface="Calibri" panose="020F0502020204030204" pitchFamily="34" charset="0"/>
              </a:rPr>
              <a:t>Per capita meat consumption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: Total weight of meat consumed by average American in the span of a year.</a:t>
            </a:r>
          </a:p>
          <a:p>
            <a:pPr marL="114300" indent="0" fontAlgn="base">
              <a:buNone/>
            </a:pPr>
            <a:r>
              <a:rPr lang="en-IN" sz="1400" b="1" u="sng" dirty="0">
                <a:latin typeface="Calibri" panose="020F0502020204030204" pitchFamily="34" charset="0"/>
                <a:cs typeface="Calibri" panose="020F0502020204030204" pitchFamily="34" charset="0"/>
              </a:rPr>
              <a:t>Trade weighted index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: It is the measure of strength of the US dollar to the currency of the nation’s trading partner.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144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193963"/>
            <a:ext cx="7310928" cy="4820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Full Model</a:t>
            </a:r>
            <a:endParaRPr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10;p20">
            <a:extLst>
              <a:ext uri="{FF2B5EF4-FFF2-40B4-BE49-F238E27FC236}">
                <a16:creationId xmlns:a16="http://schemas.microsoft.com/office/drawing/2014/main" id="{FD8424BD-EE16-104F-8677-7090C0FA0607}"/>
              </a:ext>
            </a:extLst>
          </p:cNvPr>
          <p:cNvSpPr txBox="1">
            <a:spLocks/>
          </p:cNvSpPr>
          <p:nvPr/>
        </p:nvSpPr>
        <p:spPr>
          <a:xfrm>
            <a:off x="333429" y="942352"/>
            <a:ext cx="2359247" cy="58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11" name="Google Shape;110;p20">
            <a:extLst>
              <a:ext uri="{FF2B5EF4-FFF2-40B4-BE49-F238E27FC236}">
                <a16:creationId xmlns:a16="http://schemas.microsoft.com/office/drawing/2014/main" id="{26BF5C76-3D0B-3F4F-B901-D93072F3EB9F}"/>
              </a:ext>
            </a:extLst>
          </p:cNvPr>
          <p:cNvSpPr txBox="1">
            <a:spLocks/>
          </p:cNvSpPr>
          <p:nvPr/>
        </p:nvSpPr>
        <p:spPr>
          <a:xfrm>
            <a:off x="4372030" y="897107"/>
            <a:ext cx="1726106" cy="482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D4BB1-6C2C-5C4B-A9E9-221795A5A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3429" y="1175039"/>
            <a:ext cx="4121613" cy="3101002"/>
          </a:xfrm>
        </p:spPr>
        <p:txBody>
          <a:bodyPr/>
          <a:lstStyle/>
          <a:p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dataset consisting of all the variables</a:t>
            </a:r>
          </a:p>
          <a:p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R2 value is 0.9569 and adjusted R2 value is 0.9486</a:t>
            </a:r>
          </a:p>
          <a:p>
            <a:pPr marL="114300" indent="0">
              <a:buNone/>
            </a:pPr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94.86% of the changes in the domestic variable i.e. domestic is justified by the independent variables.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0F324A-CA47-A047-B49D-CEB16006BA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252"/>
          <a:stretch/>
        </p:blipFill>
        <p:spPr>
          <a:xfrm>
            <a:off x="4572000" y="1100145"/>
            <a:ext cx="4238571" cy="325920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193963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Multivariable analogue – </a:t>
            </a:r>
            <a:r>
              <a:rPr lang="en-I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AvPlot</a:t>
            </a:r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Google Shape;110;p20">
            <a:extLst>
              <a:ext uri="{FF2B5EF4-FFF2-40B4-BE49-F238E27FC236}">
                <a16:creationId xmlns:a16="http://schemas.microsoft.com/office/drawing/2014/main" id="{99B86D4A-38CF-564A-A8EF-986E35BF8C05}"/>
              </a:ext>
            </a:extLst>
          </p:cNvPr>
          <p:cNvSpPr txBox="1">
            <a:spLocks/>
          </p:cNvSpPr>
          <p:nvPr/>
        </p:nvSpPr>
        <p:spPr>
          <a:xfrm>
            <a:off x="4217277" y="1424438"/>
            <a:ext cx="4701732" cy="343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25000"/>
              </a:lnSpc>
              <a:spcAft>
                <a:spcPts val="1000"/>
              </a:spcAft>
              <a:buSzPts val="1800"/>
              <a:buFont typeface="Wingdings" pitchFamily="2" charset="2"/>
              <a:buChar char="Ø"/>
            </a:pPr>
            <a:endParaRPr lang="en-US" sz="1100" b="0" dirty="0">
              <a:solidFill>
                <a:srgbClr val="333333"/>
              </a:solidFill>
              <a:latin typeface="Montserrat"/>
              <a:sym typeface="Montserrat"/>
            </a:endParaRPr>
          </a:p>
        </p:txBody>
      </p:sp>
      <p:sp>
        <p:nvSpPr>
          <p:cNvPr id="11" name="Google Shape;110;p20">
            <a:extLst>
              <a:ext uri="{FF2B5EF4-FFF2-40B4-BE49-F238E27FC236}">
                <a16:creationId xmlns:a16="http://schemas.microsoft.com/office/drawing/2014/main" id="{26BF5C76-3D0B-3F4F-B901-D93072F3EB9F}"/>
              </a:ext>
            </a:extLst>
          </p:cNvPr>
          <p:cNvSpPr txBox="1">
            <a:spLocks/>
          </p:cNvSpPr>
          <p:nvPr/>
        </p:nvSpPr>
        <p:spPr>
          <a:xfrm>
            <a:off x="4372030" y="897107"/>
            <a:ext cx="1726106" cy="482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49381F-7290-0D4C-9C81-F5E6A4655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3819" y="851863"/>
            <a:ext cx="4059153" cy="35393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Google Shape;110;p20">
            <a:extLst>
              <a:ext uri="{FF2B5EF4-FFF2-40B4-BE49-F238E27FC236}">
                <a16:creationId xmlns:a16="http://schemas.microsoft.com/office/drawing/2014/main" id="{887D238B-C3AB-A647-9481-AC68AD1733A6}"/>
              </a:ext>
            </a:extLst>
          </p:cNvPr>
          <p:cNvSpPr txBox="1">
            <a:spLocks/>
          </p:cNvSpPr>
          <p:nvPr/>
        </p:nvSpPr>
        <p:spPr>
          <a:xfrm>
            <a:off x="248369" y="954366"/>
            <a:ext cx="4323631" cy="3436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25000"/>
              </a:lnSpc>
              <a:buSzPts val="1800"/>
              <a:buFont typeface="Arial" panose="020B0604020202020204" pitchFamily="34" charset="0"/>
              <a:buChar char="•"/>
            </a:pPr>
            <a:r>
              <a:rPr lang="en-IN" sz="1400" b="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  <a:sym typeface="Montserrat"/>
              </a:rPr>
              <a:t>show the relationship between a single x variable and a y variable.</a:t>
            </a:r>
          </a:p>
          <a:p>
            <a:pPr marL="285750" indent="-285750">
              <a:lnSpc>
                <a:spcPct val="125000"/>
              </a:lnSpc>
              <a:buSzPts val="1800"/>
              <a:buFont typeface="Arial" panose="020B0604020202020204" pitchFamily="34" charset="0"/>
              <a:buChar char="•"/>
            </a:pPr>
            <a:endParaRPr lang="en-IN" sz="1400" b="0" dirty="0">
              <a:solidFill>
                <a:srgbClr val="333333"/>
              </a:solidFill>
              <a:latin typeface="Calibri" panose="020F0502020204030204" pitchFamily="34" charset="0"/>
              <a:cs typeface="Calibri" panose="020F0502020204030204" pitchFamily="34" charset="0"/>
              <a:sym typeface="Montserrat"/>
            </a:endParaRPr>
          </a:p>
          <a:p>
            <a:pPr marL="285750" indent="-285750">
              <a:lnSpc>
                <a:spcPct val="125000"/>
              </a:lnSpc>
              <a:buSzPts val="1800"/>
              <a:buFont typeface="Arial" panose="020B0604020202020204" pitchFamily="34" charset="0"/>
              <a:buChar char="•"/>
            </a:pPr>
            <a:r>
              <a:rPr lang="en-IN" sz="1400" b="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  <a:sym typeface="Montserrat"/>
              </a:rPr>
              <a:t>Provides significant explanation for the changes in the domestic demand variable </a:t>
            </a:r>
          </a:p>
          <a:p>
            <a:pPr marL="285750" indent="-285750">
              <a:lnSpc>
                <a:spcPct val="125000"/>
              </a:lnSpc>
              <a:buSzPts val="1800"/>
              <a:buFont typeface="Arial" panose="020B0604020202020204" pitchFamily="34" charset="0"/>
              <a:buChar char="•"/>
            </a:pPr>
            <a:endParaRPr lang="en-IN" sz="1400" b="0" dirty="0">
              <a:solidFill>
                <a:srgbClr val="333333"/>
              </a:solidFill>
              <a:latin typeface="Calibri" panose="020F0502020204030204" pitchFamily="34" charset="0"/>
              <a:cs typeface="Calibri" panose="020F0502020204030204" pitchFamily="34" charset="0"/>
              <a:sym typeface="Montserrat"/>
            </a:endParaRPr>
          </a:p>
          <a:p>
            <a:pPr marL="285750" indent="-285750">
              <a:lnSpc>
                <a:spcPct val="125000"/>
              </a:lnSpc>
              <a:buSzPts val="1800"/>
              <a:buFont typeface="Arial" panose="020B0604020202020204" pitchFamily="34" charset="0"/>
              <a:buChar char="•"/>
            </a:pPr>
            <a:r>
              <a:rPr lang="en-IN" sz="1400" b="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  <a:sym typeface="Montserrat"/>
              </a:rPr>
              <a:t>Few parameters have either zero correlation (price of fertilizer, price feed, TWI) or its effect is already being expressed by other variables.</a:t>
            </a:r>
            <a:endParaRPr lang="en-US" sz="1400" b="0" dirty="0">
              <a:solidFill>
                <a:srgbClr val="333333"/>
              </a:solidFill>
              <a:latin typeface="Calibri" panose="020F0502020204030204" pitchFamily="34" charset="0"/>
              <a:cs typeface="Calibri" panose="020F0502020204030204" pitchFamily="34" charset="0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238044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193963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VIF values – Full Model</a:t>
            </a:r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10;p20">
            <a:extLst>
              <a:ext uri="{FF2B5EF4-FFF2-40B4-BE49-F238E27FC236}">
                <a16:creationId xmlns:a16="http://schemas.microsoft.com/office/drawing/2014/main" id="{FD8424BD-EE16-104F-8677-7090C0FA0607}"/>
              </a:ext>
            </a:extLst>
          </p:cNvPr>
          <p:cNvSpPr txBox="1">
            <a:spLocks/>
          </p:cNvSpPr>
          <p:nvPr/>
        </p:nvSpPr>
        <p:spPr>
          <a:xfrm>
            <a:off x="333429" y="942352"/>
            <a:ext cx="2359247" cy="58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9" name="Google Shape;110;p20">
            <a:extLst>
              <a:ext uri="{FF2B5EF4-FFF2-40B4-BE49-F238E27FC236}">
                <a16:creationId xmlns:a16="http://schemas.microsoft.com/office/drawing/2014/main" id="{99B86D4A-38CF-564A-A8EF-986E35BF8C05}"/>
              </a:ext>
            </a:extLst>
          </p:cNvPr>
          <p:cNvSpPr txBox="1">
            <a:spLocks/>
          </p:cNvSpPr>
          <p:nvPr/>
        </p:nvSpPr>
        <p:spPr>
          <a:xfrm>
            <a:off x="4217277" y="1424438"/>
            <a:ext cx="4701732" cy="343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25000"/>
              </a:lnSpc>
              <a:spcAft>
                <a:spcPts val="1000"/>
              </a:spcAft>
              <a:buSzPts val="1800"/>
              <a:buFont typeface="Wingdings" pitchFamily="2" charset="2"/>
              <a:buChar char="Ø"/>
            </a:pPr>
            <a:endParaRPr lang="en-US" sz="1100" b="0" dirty="0">
              <a:solidFill>
                <a:srgbClr val="333333"/>
              </a:solidFill>
              <a:latin typeface="Montserrat"/>
              <a:sym typeface="Montserrat"/>
            </a:endParaRPr>
          </a:p>
        </p:txBody>
      </p:sp>
      <p:sp>
        <p:nvSpPr>
          <p:cNvPr id="11" name="Google Shape;110;p20">
            <a:extLst>
              <a:ext uri="{FF2B5EF4-FFF2-40B4-BE49-F238E27FC236}">
                <a16:creationId xmlns:a16="http://schemas.microsoft.com/office/drawing/2014/main" id="{26BF5C76-3D0B-3F4F-B901-D93072F3EB9F}"/>
              </a:ext>
            </a:extLst>
          </p:cNvPr>
          <p:cNvSpPr txBox="1">
            <a:spLocks/>
          </p:cNvSpPr>
          <p:nvPr/>
        </p:nvSpPr>
        <p:spPr>
          <a:xfrm>
            <a:off x="4372030" y="897107"/>
            <a:ext cx="1726106" cy="482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D4BB1-6C2C-5C4B-A9E9-221795A5A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942352"/>
            <a:ext cx="7588291" cy="3544588"/>
          </a:xfrm>
        </p:spPr>
        <p:txBody>
          <a:bodyPr/>
          <a:lstStyle/>
          <a:p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Year :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53.9068413328293</a:t>
            </a:r>
          </a:p>
          <a:p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price_of_feed_Index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en-IN" sz="1400" b="1" dirty="0">
                <a:latin typeface="Calibri" panose="020F0502020204030204" pitchFamily="34" charset="0"/>
                <a:cs typeface="Calibri" panose="020F0502020204030204" pitchFamily="34" charset="0"/>
              </a:rPr>
              <a:t>30.7860138414369</a:t>
            </a:r>
          </a:p>
          <a:p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agri_price_idx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 : 29.4935525839699</a:t>
            </a:r>
          </a:p>
          <a:p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price_of_fertilizer_Index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 : 8.94191839409418</a:t>
            </a:r>
          </a:p>
          <a:p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meat_consumption_Pounds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 : 9.50694518546787</a:t>
            </a:r>
          </a:p>
          <a:p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trade_weight_Index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 : 3.25219919567802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5439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193963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Reduced Model 1 and VIF values </a:t>
            </a:r>
            <a:endParaRPr sz="2800" dirty="0"/>
          </a:p>
        </p:txBody>
      </p:sp>
      <p:sp>
        <p:nvSpPr>
          <p:cNvPr id="7" name="Google Shape;110;p20">
            <a:extLst>
              <a:ext uri="{FF2B5EF4-FFF2-40B4-BE49-F238E27FC236}">
                <a16:creationId xmlns:a16="http://schemas.microsoft.com/office/drawing/2014/main" id="{FD8424BD-EE16-104F-8677-7090C0FA0607}"/>
              </a:ext>
            </a:extLst>
          </p:cNvPr>
          <p:cNvSpPr txBox="1">
            <a:spLocks/>
          </p:cNvSpPr>
          <p:nvPr/>
        </p:nvSpPr>
        <p:spPr>
          <a:xfrm>
            <a:off x="333429" y="942352"/>
            <a:ext cx="2359247" cy="58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9" name="Google Shape;110;p20">
            <a:extLst>
              <a:ext uri="{FF2B5EF4-FFF2-40B4-BE49-F238E27FC236}">
                <a16:creationId xmlns:a16="http://schemas.microsoft.com/office/drawing/2014/main" id="{99B86D4A-38CF-564A-A8EF-986E35BF8C05}"/>
              </a:ext>
            </a:extLst>
          </p:cNvPr>
          <p:cNvSpPr txBox="1">
            <a:spLocks/>
          </p:cNvSpPr>
          <p:nvPr/>
        </p:nvSpPr>
        <p:spPr>
          <a:xfrm>
            <a:off x="4217277" y="1424438"/>
            <a:ext cx="4701732" cy="343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25000"/>
              </a:lnSpc>
              <a:spcAft>
                <a:spcPts val="1000"/>
              </a:spcAft>
              <a:buSzPts val="1800"/>
              <a:buFont typeface="Wingdings" pitchFamily="2" charset="2"/>
              <a:buChar char="Ø"/>
            </a:pPr>
            <a:endParaRPr lang="en-US" sz="1100" b="0" dirty="0">
              <a:solidFill>
                <a:srgbClr val="333333"/>
              </a:solidFill>
              <a:latin typeface="Montserrat"/>
              <a:sym typeface="Montserrat"/>
            </a:endParaRPr>
          </a:p>
        </p:txBody>
      </p:sp>
      <p:sp>
        <p:nvSpPr>
          <p:cNvPr id="11" name="Google Shape;110;p20">
            <a:extLst>
              <a:ext uri="{FF2B5EF4-FFF2-40B4-BE49-F238E27FC236}">
                <a16:creationId xmlns:a16="http://schemas.microsoft.com/office/drawing/2014/main" id="{26BF5C76-3D0B-3F4F-B901-D93072F3EB9F}"/>
              </a:ext>
            </a:extLst>
          </p:cNvPr>
          <p:cNvSpPr txBox="1">
            <a:spLocks/>
          </p:cNvSpPr>
          <p:nvPr/>
        </p:nvSpPr>
        <p:spPr>
          <a:xfrm>
            <a:off x="4372030" y="897107"/>
            <a:ext cx="1726106" cy="482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D4BB1-6C2C-5C4B-A9E9-221795A5A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4991" y="709079"/>
            <a:ext cx="4701732" cy="3725341"/>
          </a:xfrm>
        </p:spPr>
        <p:txBody>
          <a:bodyPr/>
          <a:lstStyle/>
          <a:p>
            <a:r>
              <a:rPr lang="en-US" sz="1400" dirty="0"/>
              <a:t>Remove  Year  and  </a:t>
            </a:r>
            <a:r>
              <a:rPr lang="en-US" sz="1400" dirty="0" err="1"/>
              <a:t>price_of_feed_Index</a:t>
            </a:r>
            <a:r>
              <a:rPr lang="en-US" sz="1400" dirty="0"/>
              <a:t> , remodel </a:t>
            </a:r>
          </a:p>
          <a:p>
            <a:endParaRPr lang="en-US" sz="1400" dirty="0"/>
          </a:p>
          <a:p>
            <a:r>
              <a:rPr lang="en-US" sz="1400" dirty="0"/>
              <a:t>Added Variable plot still shows redundancy  or no correlation (price of fertilizer </a:t>
            </a:r>
            <a:r>
              <a:rPr lang="en-US" sz="1400" dirty="0" err="1"/>
              <a:t>idx</a:t>
            </a:r>
            <a:r>
              <a:rPr lang="en-US" sz="1400" dirty="0"/>
              <a:t>) or  insignificant variable.</a:t>
            </a:r>
          </a:p>
          <a:p>
            <a:endParaRPr lang="en-US" sz="1400" dirty="0"/>
          </a:p>
          <a:p>
            <a:r>
              <a:rPr lang="en-US" sz="1400" dirty="0"/>
              <a:t>VIF </a:t>
            </a:r>
          </a:p>
          <a:p>
            <a:pPr marL="114300" indent="0">
              <a:lnSpc>
                <a:spcPct val="200000"/>
              </a:lnSpc>
              <a:buNone/>
            </a:pPr>
            <a:r>
              <a:rPr lang="en-IN" sz="1200" dirty="0" err="1"/>
              <a:t>agri_price_idx</a:t>
            </a:r>
            <a:r>
              <a:rPr lang="en-IN" sz="1200" dirty="0"/>
              <a:t> : 7.7502648112669</a:t>
            </a:r>
          </a:p>
          <a:p>
            <a:pPr marL="114300" indent="0">
              <a:lnSpc>
                <a:spcPct val="200000"/>
              </a:lnSpc>
              <a:buNone/>
            </a:pPr>
            <a:r>
              <a:rPr lang="en-IN" sz="1200" b="1" dirty="0" err="1"/>
              <a:t>price_of_fertilizer_Index</a:t>
            </a:r>
            <a:r>
              <a:rPr lang="en-IN" sz="1200" b="1" dirty="0"/>
              <a:t> : 8.44305954179386</a:t>
            </a:r>
          </a:p>
          <a:p>
            <a:pPr marL="114300" indent="0">
              <a:lnSpc>
                <a:spcPct val="200000"/>
              </a:lnSpc>
              <a:buNone/>
            </a:pPr>
            <a:r>
              <a:rPr lang="en-IN" sz="1200" dirty="0" err="1"/>
              <a:t>meat_consumption_Pounds</a:t>
            </a:r>
            <a:r>
              <a:rPr lang="en-IN" sz="1200" dirty="0"/>
              <a:t> : 2.49082419585053</a:t>
            </a:r>
          </a:p>
          <a:p>
            <a:pPr marL="114300" indent="0">
              <a:lnSpc>
                <a:spcPct val="200000"/>
              </a:lnSpc>
              <a:buNone/>
            </a:pPr>
            <a:r>
              <a:rPr lang="en-IN" sz="1200" dirty="0" err="1"/>
              <a:t>trade_weight_Index</a:t>
            </a:r>
            <a:r>
              <a:rPr lang="en-IN" sz="1200" dirty="0"/>
              <a:t> : 2.51374808226197</a:t>
            </a:r>
            <a:endParaRPr lang="en-US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086CF1-3EB2-204A-B7AF-702912FD6A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337"/>
          <a:stretch/>
        </p:blipFill>
        <p:spPr>
          <a:xfrm>
            <a:off x="5050806" y="851863"/>
            <a:ext cx="4022956" cy="36193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0329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193963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Reduced final model 2 </a:t>
            </a:r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10;p20">
            <a:extLst>
              <a:ext uri="{FF2B5EF4-FFF2-40B4-BE49-F238E27FC236}">
                <a16:creationId xmlns:a16="http://schemas.microsoft.com/office/drawing/2014/main" id="{FD8424BD-EE16-104F-8677-7090C0FA0607}"/>
              </a:ext>
            </a:extLst>
          </p:cNvPr>
          <p:cNvSpPr txBox="1">
            <a:spLocks/>
          </p:cNvSpPr>
          <p:nvPr/>
        </p:nvSpPr>
        <p:spPr>
          <a:xfrm>
            <a:off x="333429" y="942352"/>
            <a:ext cx="2359247" cy="58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11" name="Google Shape;110;p20">
            <a:extLst>
              <a:ext uri="{FF2B5EF4-FFF2-40B4-BE49-F238E27FC236}">
                <a16:creationId xmlns:a16="http://schemas.microsoft.com/office/drawing/2014/main" id="{26BF5C76-3D0B-3F4F-B901-D93072F3EB9F}"/>
              </a:ext>
            </a:extLst>
          </p:cNvPr>
          <p:cNvSpPr txBox="1">
            <a:spLocks/>
          </p:cNvSpPr>
          <p:nvPr/>
        </p:nvSpPr>
        <p:spPr>
          <a:xfrm>
            <a:off x="4372030" y="897107"/>
            <a:ext cx="1726106" cy="482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D4BB1-6C2C-5C4B-A9E9-221795A5A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942352"/>
            <a:ext cx="4451687" cy="3544588"/>
          </a:xfrm>
        </p:spPr>
        <p:txBody>
          <a:bodyPr/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Remove </a:t>
            </a:r>
            <a:r>
              <a:rPr lang="en-IN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price_of_fertilizer_Index</a:t>
            </a:r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  and remodel it </a:t>
            </a:r>
          </a:p>
          <a:p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regression equation is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114300" indent="0">
              <a:buNone/>
            </a:pP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r>
              <a:rPr lang="en-IN" sz="1100" b="1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Domestic Demand = </a:t>
            </a:r>
          </a:p>
          <a:p>
            <a:pPr marL="114300" indent="0">
              <a:buNone/>
            </a:pPr>
            <a:r>
              <a:rPr lang="en-IN" sz="1100" b="1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– 547.5628 +  (6.3851 * agricultural price index) + (1.4042 * per capita meat consumption) + (0.8365 * trade weighted index)</a:t>
            </a:r>
          </a:p>
          <a:p>
            <a:pPr marL="114300" indent="0">
              <a:buNone/>
            </a:pPr>
            <a:endParaRPr lang="en-IN" sz="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IN" sz="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1400" dirty="0">
                <a:latin typeface="Calibri" panose="020F0502020204030204" pitchFamily="34" charset="0"/>
                <a:cs typeface="Calibri" panose="020F0502020204030204" pitchFamily="34" charset="0"/>
              </a:rPr>
              <a:t>R2 value is 0.9457 and adjusted R2 value is 0.9409 , 94.09%  changes in domestic demand is expected by predictor variable</a:t>
            </a:r>
            <a:b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0D8B88-0727-1541-B06C-69B41B01D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01"/>
          <a:stretch/>
        </p:blipFill>
        <p:spPr>
          <a:xfrm>
            <a:off x="4704816" y="656560"/>
            <a:ext cx="4315967" cy="38336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08057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239227" y="118934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VIF and Added Variable Plot – final model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110;p20">
            <a:extLst>
              <a:ext uri="{FF2B5EF4-FFF2-40B4-BE49-F238E27FC236}">
                <a16:creationId xmlns:a16="http://schemas.microsoft.com/office/drawing/2014/main" id="{FD8424BD-EE16-104F-8677-7090C0FA0607}"/>
              </a:ext>
            </a:extLst>
          </p:cNvPr>
          <p:cNvSpPr txBox="1">
            <a:spLocks/>
          </p:cNvSpPr>
          <p:nvPr/>
        </p:nvSpPr>
        <p:spPr>
          <a:xfrm>
            <a:off x="333429" y="942352"/>
            <a:ext cx="2359247" cy="58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11" name="Google Shape;110;p20">
            <a:extLst>
              <a:ext uri="{FF2B5EF4-FFF2-40B4-BE49-F238E27FC236}">
                <a16:creationId xmlns:a16="http://schemas.microsoft.com/office/drawing/2014/main" id="{26BF5C76-3D0B-3F4F-B901-D93072F3EB9F}"/>
              </a:ext>
            </a:extLst>
          </p:cNvPr>
          <p:cNvSpPr txBox="1">
            <a:spLocks/>
          </p:cNvSpPr>
          <p:nvPr/>
        </p:nvSpPr>
        <p:spPr>
          <a:xfrm>
            <a:off x="4372030" y="897107"/>
            <a:ext cx="1726106" cy="482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Font typeface="Frank Ruhl Libre"/>
              <a:buNone/>
              <a:defRPr sz="4800" b="1" i="0" u="none" strike="noStrike" cap="non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ym typeface="Montserra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D4BB1-6C2C-5C4B-A9E9-221795A5A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6123" y="828782"/>
            <a:ext cx="4132803" cy="3594814"/>
          </a:xfrm>
        </p:spPr>
        <p:txBody>
          <a:bodyPr/>
          <a:lstStyle/>
          <a:p>
            <a:r>
              <a:rPr lang="en-IN" sz="1400" dirty="0"/>
              <a:t>VIF</a:t>
            </a:r>
          </a:p>
          <a:p>
            <a:pPr marL="114300" indent="0">
              <a:buNone/>
            </a:pPr>
            <a:r>
              <a:rPr lang="en-IN" sz="1400" b="1" dirty="0" err="1"/>
              <a:t>agri_price_idx</a:t>
            </a:r>
            <a:r>
              <a:rPr lang="en-IN" sz="1400" b="1" dirty="0"/>
              <a:t> </a:t>
            </a:r>
            <a:r>
              <a:rPr lang="en-IN" sz="1400" dirty="0"/>
              <a:t>: 1.16063986747793</a:t>
            </a:r>
          </a:p>
          <a:p>
            <a:pPr marL="114300" indent="0">
              <a:buNone/>
            </a:pPr>
            <a:r>
              <a:rPr lang="en-IN" sz="1400" b="1" dirty="0" err="1"/>
              <a:t>meat_consumption_Pounds</a:t>
            </a:r>
            <a:r>
              <a:rPr lang="en-IN" sz="1400" dirty="0"/>
              <a:t> : 2.27479682819515</a:t>
            </a:r>
          </a:p>
          <a:p>
            <a:pPr marL="114300" indent="0">
              <a:buNone/>
            </a:pPr>
            <a:r>
              <a:rPr lang="en-IN" sz="1400" b="1" dirty="0" err="1"/>
              <a:t>trade_weight_Index</a:t>
            </a:r>
            <a:r>
              <a:rPr lang="en-IN" sz="1400" b="1" dirty="0"/>
              <a:t> : </a:t>
            </a:r>
            <a:r>
              <a:rPr lang="en-IN" sz="1400" dirty="0"/>
              <a:t>2.25118528014894</a:t>
            </a:r>
          </a:p>
          <a:p>
            <a:endParaRPr lang="en-IN" sz="1400" dirty="0"/>
          </a:p>
          <a:p>
            <a:r>
              <a:rPr lang="en-IN" sz="1400" dirty="0"/>
              <a:t>Added Variable Plot shows the relation of each independent var with dependent var</a:t>
            </a:r>
          </a:p>
          <a:p>
            <a:r>
              <a:rPr lang="en-IN" sz="1400" dirty="0"/>
              <a:t>We see better correlation of variables </a:t>
            </a:r>
          </a:p>
          <a:p>
            <a:r>
              <a:rPr lang="en-IN" sz="1400" dirty="0"/>
              <a:t>We use this model to predict values for next 3 years </a:t>
            </a:r>
          </a:p>
          <a:p>
            <a:pPr marL="114300" indent="0">
              <a:buNone/>
            </a:pP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C6B3E0-EE51-BB48-A19D-B253644E59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09" r="39013" b="29665"/>
          <a:stretch/>
        </p:blipFill>
        <p:spPr>
          <a:xfrm>
            <a:off x="4775076" y="586763"/>
            <a:ext cx="3657049" cy="21132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AA03C0-215C-F54B-BB1E-73C3D37E28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72" t="8471" r="17933" b="47683"/>
          <a:stretch/>
        </p:blipFill>
        <p:spPr>
          <a:xfrm>
            <a:off x="4232683" y="2751910"/>
            <a:ext cx="2452406" cy="2204792"/>
          </a:xfrm>
          <a:prstGeom prst="rect">
            <a:avLst/>
          </a:prstGeom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9B3134-5067-3948-878F-1A5ED01DEC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60" t="55633" r="22488" b="1502"/>
          <a:stretch/>
        </p:blipFill>
        <p:spPr>
          <a:xfrm>
            <a:off x="6548845" y="2751910"/>
            <a:ext cx="2374573" cy="220479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5418293"/>
      </p:ext>
    </p:extLst>
  </p:cSld>
  <p:clrMapOvr>
    <a:masterClrMapping/>
  </p:clrMapOvr>
</p:sld>
</file>

<file path=ppt/theme/theme1.xml><?xml version="1.0" encoding="utf-8"?>
<a:theme xmlns:a="http://schemas.openxmlformats.org/drawingml/2006/main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6D6D6D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{5250A0F9-9FD7-1A4A-8F5D-3E319B9B7959}tf10001120</Template>
  <TotalTime>1776</TotalTime>
  <Words>866</Words>
  <Application>Microsoft Macintosh PowerPoint</Application>
  <PresentationFormat>On-screen Show (16:9)</PresentationFormat>
  <Paragraphs>146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Frank Ruhl Libre</vt:lpstr>
      <vt:lpstr>Calibri</vt:lpstr>
      <vt:lpstr>Arial</vt:lpstr>
      <vt:lpstr>Helvetica Neue</vt:lpstr>
      <vt:lpstr>Wingdings</vt:lpstr>
      <vt:lpstr>Montserrat</vt:lpstr>
      <vt:lpstr>Montserrat SemiBold</vt:lpstr>
      <vt:lpstr>NYU Elegant</vt:lpstr>
      <vt:lpstr>Demand Estimation -Agriculture in the US </vt:lpstr>
      <vt:lpstr>Industry Introduction </vt:lpstr>
      <vt:lpstr>Model &amp; Variables </vt:lpstr>
      <vt:lpstr>Full Model</vt:lpstr>
      <vt:lpstr>Multivariable analogue – AvPlot</vt:lpstr>
      <vt:lpstr>VIF values – Full Model</vt:lpstr>
      <vt:lpstr>Reduced Model 1 and VIF values </vt:lpstr>
      <vt:lpstr>Reduced final model 2 </vt:lpstr>
      <vt:lpstr>VIF and Added Variable Plot – final model</vt:lpstr>
      <vt:lpstr>Prediction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</dc:title>
  <cp:lastModifiedBy>Microsoft Office User</cp:lastModifiedBy>
  <cp:revision>16</cp:revision>
  <dcterms:modified xsi:type="dcterms:W3CDTF">2021-12-07T22:04:36Z</dcterms:modified>
</cp:coreProperties>
</file>